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" name="Shape 11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93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슬라이드 번호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제목 텍스트"/>
          <p:cNvSpPr txBox="1"/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102" name="본문 첫 번째 줄…"/>
          <p:cNvSpPr txBox="1"/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3" name="슬라이드 번호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21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30" name="본문 첫 번째 줄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9" name="본문 첫 번째 줄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8" name="본문 첫 번째 줄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/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슬라이드 번호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8" name="슬라이드 번호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제목 텍스트</a:t>
            </a:r>
          </a:p>
        </p:txBody>
      </p:sp>
      <p:sp>
        <p:nvSpPr>
          <p:cNvPr id="73" name="본문 첫 번째 줄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/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슬라이드 번호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제목 텍스트</a:t>
            </a:r>
          </a:p>
        </p:txBody>
      </p:sp>
      <p:sp>
        <p:nvSpPr>
          <p:cNvPr id="83" name="그림 개체 틀 2"/>
          <p:cNvSpPr/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본문 첫 번째 줄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310544" y="6539759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virtualbox.org/" TargetMode="External"/><Relationship Id="rId3" Type="http://schemas.openxmlformats.org/officeDocument/2006/relationships/hyperlink" Target="https://stackoverflow.com/questions/46546192/virtualbox-not-installing-on-high-sierra" TargetMode="External"/><Relationship Id="rId4" Type="http://schemas.openxmlformats.org/officeDocument/2006/relationships/image" Target="../media/image2.tif"/><Relationship Id="rId5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"/><Relationship Id="rId3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Relationship Id="rId3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127.0.0.1:18180/" TargetMode="External"/><Relationship Id="rId3" Type="http://schemas.openxmlformats.org/officeDocument/2006/relationships/image" Target="../media/image5.tif"/><Relationship Id="rId4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Relationship Id="rId3" Type="http://schemas.openxmlformats.org/officeDocument/2006/relationships/image" Target="../media/image7.tif"/><Relationship Id="rId4" Type="http://schemas.openxmlformats.org/officeDocument/2006/relationships/image" Target="../media/image8.tif"/><Relationship Id="rId5" Type="http://schemas.openxmlformats.org/officeDocument/2006/relationships/image" Target="../media/image9.tif"/><Relationship Id="rId6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이미지" descr="이미지"/>
          <p:cNvPicPr>
            <a:picLocks noChangeAspect="1"/>
          </p:cNvPicPr>
          <p:nvPr/>
        </p:nvPicPr>
        <p:blipFill>
          <a:blip r:embed="rId2">
            <a:alphaModFix amt="70447"/>
            <a:extLst/>
          </a:blip>
          <a:srcRect l="0" t="0" r="18997" b="0"/>
          <a:stretch>
            <a:fillRect/>
          </a:stretch>
        </p:blipFill>
        <p:spPr>
          <a:xfrm>
            <a:off x="4725373" y="-18382"/>
            <a:ext cx="7484292" cy="68946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05036" y="4320667"/>
            <a:ext cx="8001001" cy="2578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4115" y="-10361"/>
            <a:ext cx="4978401" cy="1358901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부제 2"/>
          <p:cNvSpPr txBox="1"/>
          <p:nvPr/>
        </p:nvSpPr>
        <p:spPr>
          <a:xfrm>
            <a:off x="1694622" y="4592636"/>
            <a:ext cx="2563861" cy="338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535353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lvl1pPr>
          </a:lstStyle>
          <a:p>
            <a:pPr/>
            <a:r>
              <a:t>2018.06.04</a:t>
            </a:r>
          </a:p>
        </p:txBody>
      </p:sp>
      <p:sp>
        <p:nvSpPr>
          <p:cNvPr id="116" name="Metatron Discovery"/>
          <p:cNvSpPr txBox="1"/>
          <p:nvPr/>
        </p:nvSpPr>
        <p:spPr>
          <a:xfrm>
            <a:off x="897816" y="2516435"/>
            <a:ext cx="3446273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2800">
                <a:solidFill>
                  <a:srgbClr val="929292"/>
                </a:solidFill>
                <a:latin typeface="Moebius Korea Bold"/>
                <a:ea typeface="Moebius Korea Bold"/>
                <a:cs typeface="Moebius Korea Bold"/>
                <a:sym typeface="Moebius Korea Bold"/>
              </a:defRPr>
            </a:lvl1pPr>
          </a:lstStyle>
          <a:p>
            <a:pPr/>
            <a:r>
              <a:t>Metatron Discovery</a:t>
            </a:r>
          </a:p>
        </p:txBody>
      </p:sp>
      <p:sp>
        <p:nvSpPr>
          <p:cNvPr id="117" name="제목 1"/>
          <p:cNvSpPr txBox="1"/>
          <p:nvPr/>
        </p:nvSpPr>
        <p:spPr>
          <a:xfrm>
            <a:off x="2054576" y="2626557"/>
            <a:ext cx="9692127" cy="14426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584200">
              <a:defRPr sz="7600">
                <a:solidFill>
                  <a:srgbClr val="1C2748"/>
                </a:solidFill>
                <a:latin typeface="Moebius Korea Bold"/>
                <a:ea typeface="Moebius Korea Bold"/>
                <a:cs typeface="Moebius Korea Bold"/>
                <a:sym typeface="Moebius Korea Bold"/>
              </a:defRPr>
            </a:lvl1pPr>
          </a:lstStyle>
          <a:p>
            <a:pPr/>
            <a:r>
              <a:t>VirtualBox</a:t>
            </a:r>
          </a:p>
        </p:txBody>
      </p:sp>
      <p:sp>
        <p:nvSpPr>
          <p:cNvPr id="118" name="부제 2"/>
          <p:cNvSpPr txBox="1"/>
          <p:nvPr/>
        </p:nvSpPr>
        <p:spPr>
          <a:xfrm>
            <a:off x="1022047" y="4062424"/>
            <a:ext cx="4242595" cy="617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84200">
              <a:defRPr sz="3000">
                <a:solidFill>
                  <a:srgbClr val="73D9F1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&gt;&gt;&gt; Installation Guide</a:t>
            </a:r>
          </a:p>
        </p:txBody>
      </p:sp>
      <p:pic>
        <p:nvPicPr>
          <p:cNvPr id="119" name="metatron_logo_250-1024x191.png" descr="metatron_logo_250-1024x191.png"/>
          <p:cNvPicPr>
            <a:picLocks noChangeAspect="1"/>
          </p:cNvPicPr>
          <p:nvPr/>
        </p:nvPicPr>
        <p:blipFill>
          <a:blip r:embed="rId5">
            <a:extLst/>
          </a:blip>
          <a:srcRect l="0" t="0" r="77914" b="0"/>
          <a:stretch>
            <a:fillRect/>
          </a:stretch>
        </p:blipFill>
        <p:spPr>
          <a:xfrm>
            <a:off x="994164" y="3030934"/>
            <a:ext cx="882668" cy="7454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슬라이드 번호"/>
          <p:cNvSpPr txBox="1"/>
          <p:nvPr>
            <p:ph type="sldNum" sz="quarter" idx="2"/>
          </p:nvPr>
        </p:nvSpPr>
        <p:spPr>
          <a:xfrm>
            <a:off x="395302" y="6539759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2" name="TextBox 5"/>
          <p:cNvSpPr txBox="1"/>
          <p:nvPr/>
        </p:nvSpPr>
        <p:spPr>
          <a:xfrm>
            <a:off x="29193" y="1606986"/>
            <a:ext cx="5902147" cy="2053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16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Metatron is a web based solution.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16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You need to </a:t>
            </a:r>
            <a:r>
              <a:rPr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operate a web server</a:t>
            </a:r>
            <a:r>
              <a:t> to use the Metatron solution.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16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General users might have difficulties in this part.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16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  <a:p>
            <a:pPr>
              <a:lnSpc>
                <a:spcPct val="90000"/>
              </a:lnSpc>
              <a:spcBef>
                <a:spcPts val="1000"/>
              </a:spcBef>
              <a:defRPr sz="16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We support a </a:t>
            </a:r>
            <a:r>
              <a:rPr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virtual box for Metatron</a:t>
            </a:r>
            <a:r>
              <a:t> with minimal functions.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16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With this, you can use and test Metatron easy and quick.</a:t>
            </a:r>
          </a:p>
        </p:txBody>
      </p:sp>
      <p:sp>
        <p:nvSpPr>
          <p:cNvPr id="123" name="직사각형 6"/>
          <p:cNvSpPr txBox="1"/>
          <p:nvPr/>
        </p:nvSpPr>
        <p:spPr>
          <a:xfrm>
            <a:off x="0" y="388891"/>
            <a:ext cx="12192000" cy="9677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ct val="90000"/>
              </a:lnSpc>
              <a:defRPr sz="6000">
                <a:latin typeface="Moebius Korea Bold"/>
                <a:ea typeface="Moebius Korea Bold"/>
                <a:cs typeface="Moebius Korea Bold"/>
                <a:sym typeface="Moebius Korea Bold"/>
              </a:defRPr>
            </a:lvl1pPr>
          </a:lstStyle>
          <a:p>
            <a:pPr/>
            <a:r>
              <a:t>How to use metatron?</a:t>
            </a:r>
          </a:p>
        </p:txBody>
      </p:sp>
      <p:pic>
        <p:nvPicPr>
          <p:cNvPr id="124" name="metatron_logo_250-1024x191.png" descr="metatron_logo_250-1024x191.png"/>
          <p:cNvPicPr>
            <a:picLocks noChangeAspect="1"/>
          </p:cNvPicPr>
          <p:nvPr/>
        </p:nvPicPr>
        <p:blipFill>
          <a:blip r:embed="rId2">
            <a:extLst/>
          </a:blip>
          <a:srcRect l="0" t="0" r="77914" b="0"/>
          <a:stretch>
            <a:fillRect/>
          </a:stretch>
        </p:blipFill>
        <p:spPr>
          <a:xfrm>
            <a:off x="130564" y="6531938"/>
            <a:ext cx="246041" cy="2077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rcRect l="3233" t="12684" r="3233" b="5062"/>
          <a:stretch>
            <a:fillRect/>
          </a:stretch>
        </p:blipFill>
        <p:spPr>
          <a:xfrm>
            <a:off x="6088854" y="2742971"/>
            <a:ext cx="6099848" cy="41185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슬라이드 번호"/>
          <p:cNvSpPr txBox="1"/>
          <p:nvPr>
            <p:ph type="sldNum" sz="quarter" idx="2"/>
          </p:nvPr>
        </p:nvSpPr>
        <p:spPr>
          <a:xfrm>
            <a:off x="395302" y="6539759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8" name="TextBox 5"/>
          <p:cNvSpPr txBox="1"/>
          <p:nvPr/>
        </p:nvSpPr>
        <p:spPr>
          <a:xfrm>
            <a:off x="23933" y="1691652"/>
            <a:ext cx="5273298" cy="2370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16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First, you need to </a:t>
            </a:r>
            <a:r>
              <a:rPr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download Oracle VM Virtual Box</a:t>
            </a:r>
            <a:r>
              <a:t> through web site.(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https://www.virtualbox.org/</a:t>
            </a:r>
            <a:r>
              <a:t>)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16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(Make sure to allow Oracle to install software in your Mac settings. To get more details, see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this link</a:t>
            </a:r>
            <a:r>
              <a:t>.)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16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  <a:p>
            <a:pPr>
              <a:lnSpc>
                <a:spcPct val="90000"/>
              </a:lnSpc>
              <a:spcBef>
                <a:spcPts val="1000"/>
              </a:spcBef>
              <a:defRPr sz="16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Execute the Vitual Box,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16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Then </a:t>
            </a:r>
            <a:r>
              <a:rPr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open(File &gt; Import Appliance) the ‘metatron.ova’</a:t>
            </a:r>
            <a:r>
              <a:t> image file we provide.</a:t>
            </a:r>
          </a:p>
        </p:txBody>
      </p:sp>
      <p:sp>
        <p:nvSpPr>
          <p:cNvPr id="129" name="직사각형 6"/>
          <p:cNvSpPr txBox="1"/>
          <p:nvPr/>
        </p:nvSpPr>
        <p:spPr>
          <a:xfrm>
            <a:off x="0" y="405825"/>
            <a:ext cx="12192000" cy="967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ct val="90000"/>
              </a:lnSpc>
              <a:defRPr sz="6000">
                <a:latin typeface="Moebius Korea Bold"/>
                <a:ea typeface="Moebius Korea Bold"/>
                <a:cs typeface="Moebius Korea Bold"/>
                <a:sym typeface="Moebius Korea Bold"/>
              </a:defRPr>
            </a:lvl1pPr>
          </a:lstStyle>
          <a:p>
            <a:pPr/>
            <a:r>
              <a:t>Get metatron image</a:t>
            </a:r>
          </a:p>
        </p:txBody>
      </p:sp>
      <p:pic>
        <p:nvPicPr>
          <p:cNvPr id="130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94149" y="2581172"/>
            <a:ext cx="6096001" cy="42869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metatron_logo_250-1024x191.png" descr="metatron_logo_250-1024x191.png"/>
          <p:cNvPicPr>
            <a:picLocks noChangeAspect="1"/>
          </p:cNvPicPr>
          <p:nvPr/>
        </p:nvPicPr>
        <p:blipFill>
          <a:blip r:embed="rId5">
            <a:extLst/>
          </a:blip>
          <a:srcRect l="0" t="0" r="77914" b="0"/>
          <a:stretch>
            <a:fillRect/>
          </a:stretch>
        </p:blipFill>
        <p:spPr>
          <a:xfrm>
            <a:off x="130564" y="6531938"/>
            <a:ext cx="246041" cy="2077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슬라이드 번호"/>
          <p:cNvSpPr txBox="1"/>
          <p:nvPr>
            <p:ph type="sldNum" sz="quarter" idx="2"/>
          </p:nvPr>
        </p:nvSpPr>
        <p:spPr>
          <a:xfrm>
            <a:off x="395302" y="6539759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4" name="TextBox 5"/>
          <p:cNvSpPr txBox="1"/>
          <p:nvPr/>
        </p:nvSpPr>
        <p:spPr>
          <a:xfrm>
            <a:off x="23933" y="1674719"/>
            <a:ext cx="555620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16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Check the image settings, and then </a:t>
            </a:r>
            <a:r>
              <a:rPr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‘start’</a:t>
            </a:r>
            <a:r>
              <a:t> the virtual machine.</a:t>
            </a:r>
          </a:p>
        </p:txBody>
      </p:sp>
      <p:sp>
        <p:nvSpPr>
          <p:cNvPr id="135" name="직사각형 6"/>
          <p:cNvSpPr txBox="1"/>
          <p:nvPr/>
        </p:nvSpPr>
        <p:spPr>
          <a:xfrm>
            <a:off x="0" y="388891"/>
            <a:ext cx="12192000" cy="967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ct val="90000"/>
              </a:lnSpc>
              <a:defRPr sz="6000">
                <a:latin typeface="Moebius Korea Bold"/>
                <a:ea typeface="Moebius Korea Bold"/>
                <a:cs typeface="Moebius Korea Bold"/>
                <a:sym typeface="Moebius Korea Bold"/>
              </a:defRPr>
            </a:lvl1pPr>
          </a:lstStyle>
          <a:p>
            <a:pPr/>
            <a:r>
              <a:t>Start VM</a:t>
            </a:r>
          </a:p>
        </p:txBody>
      </p:sp>
      <p:pic>
        <p:nvPicPr>
          <p:cNvPr id="13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rcRect l="5744" t="4432" r="5744" b="11234"/>
          <a:stretch>
            <a:fillRect/>
          </a:stretch>
        </p:blipFill>
        <p:spPr>
          <a:xfrm>
            <a:off x="6099688" y="2594915"/>
            <a:ext cx="6096001" cy="4274451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직사각형 7"/>
          <p:cNvSpPr/>
          <p:nvPr/>
        </p:nvSpPr>
        <p:spPr>
          <a:xfrm>
            <a:off x="7179121" y="2729249"/>
            <a:ext cx="430137" cy="420938"/>
          </a:xfrm>
          <a:prstGeom prst="rect">
            <a:avLst/>
          </a:prstGeom>
          <a:ln w="50800">
            <a:solidFill>
              <a:srgbClr val="7479E3"/>
            </a:solidFill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pic>
        <p:nvPicPr>
          <p:cNvPr id="138" name="metatron_logo_250-1024x191.png" descr="metatron_logo_250-1024x191.png"/>
          <p:cNvPicPr>
            <a:picLocks noChangeAspect="1"/>
          </p:cNvPicPr>
          <p:nvPr/>
        </p:nvPicPr>
        <p:blipFill>
          <a:blip r:embed="rId3">
            <a:extLst/>
          </a:blip>
          <a:srcRect l="0" t="0" r="77914" b="0"/>
          <a:stretch>
            <a:fillRect/>
          </a:stretch>
        </p:blipFill>
        <p:spPr>
          <a:xfrm>
            <a:off x="130564" y="6531938"/>
            <a:ext cx="246041" cy="2077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슬라이드 번호"/>
          <p:cNvSpPr txBox="1"/>
          <p:nvPr>
            <p:ph type="sldNum" sz="quarter" idx="2"/>
          </p:nvPr>
        </p:nvSpPr>
        <p:spPr>
          <a:xfrm>
            <a:off x="395302" y="6539759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1" name="TextBox 5"/>
          <p:cNvSpPr txBox="1"/>
          <p:nvPr/>
        </p:nvSpPr>
        <p:spPr>
          <a:xfrm>
            <a:off x="91666" y="1674719"/>
            <a:ext cx="6763432" cy="1021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16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If you get the black window like this capture, then the server is on now.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16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After the server is on, </a:t>
            </a:r>
            <a:r>
              <a:rPr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Metatron service is going to be started</a:t>
            </a:r>
            <a: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16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It will </a:t>
            </a:r>
            <a:r>
              <a:rPr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take several(1~3min.) minutes</a:t>
            </a:r>
            <a:r>
              <a:t>.</a:t>
            </a:r>
          </a:p>
        </p:txBody>
      </p:sp>
      <p:sp>
        <p:nvSpPr>
          <p:cNvPr id="142" name="직사각형 6"/>
          <p:cNvSpPr txBox="1"/>
          <p:nvPr/>
        </p:nvSpPr>
        <p:spPr>
          <a:xfrm>
            <a:off x="0" y="388891"/>
            <a:ext cx="12192000" cy="967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ct val="90000"/>
              </a:lnSpc>
              <a:defRPr sz="6000">
                <a:latin typeface="Moebius Korea Bold"/>
                <a:ea typeface="Moebius Korea Bold"/>
                <a:cs typeface="Moebius Korea Bold"/>
                <a:sym typeface="Moebius Korea Bold"/>
              </a:defRPr>
            </a:lvl1pPr>
          </a:lstStyle>
          <a:p>
            <a:pPr/>
            <a:r>
              <a:t>Waiting for load</a:t>
            </a:r>
          </a:p>
        </p:txBody>
      </p:sp>
      <p:pic>
        <p:nvPicPr>
          <p:cNvPr id="14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rcRect l="5226" t="6369" r="5226" b="9526"/>
          <a:stretch>
            <a:fillRect/>
          </a:stretch>
        </p:blipFill>
        <p:spPr>
          <a:xfrm>
            <a:off x="6093101" y="3105723"/>
            <a:ext cx="6096002" cy="37529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metatron_logo_250-1024x191.png" descr="metatron_logo_250-1024x191.png"/>
          <p:cNvPicPr>
            <a:picLocks noChangeAspect="1"/>
          </p:cNvPicPr>
          <p:nvPr/>
        </p:nvPicPr>
        <p:blipFill>
          <a:blip r:embed="rId3">
            <a:extLst/>
          </a:blip>
          <a:srcRect l="0" t="0" r="77914" b="0"/>
          <a:stretch>
            <a:fillRect/>
          </a:stretch>
        </p:blipFill>
        <p:spPr>
          <a:xfrm>
            <a:off x="130564" y="6531938"/>
            <a:ext cx="246041" cy="2077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슬라이드 번호"/>
          <p:cNvSpPr txBox="1"/>
          <p:nvPr>
            <p:ph type="sldNum" sz="quarter" idx="2"/>
          </p:nvPr>
        </p:nvSpPr>
        <p:spPr>
          <a:xfrm>
            <a:off x="395302" y="6539759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7" name="TextBox 5"/>
          <p:cNvSpPr txBox="1"/>
          <p:nvPr/>
        </p:nvSpPr>
        <p:spPr>
          <a:xfrm>
            <a:off x="74733" y="1674719"/>
            <a:ext cx="7944863" cy="4123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16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When the service is on, then </a:t>
            </a:r>
            <a:r>
              <a:rPr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access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  <a:hlinkClick r:id="rId2" invalidUrl="" action="" tgtFrame="" tooltip="" history="1" highlightClick="0" endSnd="0"/>
              </a:rPr>
              <a:t>http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  <a:hlinkClick r:id="rId2" invalidUrl="" action="" tgtFrame="" tooltip="" history="1" highlightClick="0" endSnd="0"/>
              </a:rPr>
              <a:t>://127.0.0.1:18180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  <a:hlinkClick r:id="rId2" invalidUrl="" action="" tgtFrame="" tooltip="" history="1" highlightClick="0" endSnd="0"/>
              </a:rPr>
              <a:t>/</a:t>
            </a:r>
            <a:r>
              <a:rPr>
                <a:solidFill>
                  <a:schemeClr val="accent2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 </a:t>
            </a:r>
            <a:r>
              <a:rPr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through any web browser</a:t>
            </a:r>
            <a: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16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If you get this screen, you can now use Metatron by single mode.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16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Congratulations!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16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  <a:p>
            <a:pPr>
              <a:lnSpc>
                <a:spcPct val="90000"/>
              </a:lnSpc>
              <a:spcBef>
                <a:spcPts val="1000"/>
              </a:spcBef>
              <a:defRPr sz="16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We already set your account for this version of Metatron.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16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ID </a:t>
            </a:r>
            <a:r>
              <a:t>:</a:t>
            </a:r>
            <a:r>
              <a:t> </a:t>
            </a:r>
            <a:r>
              <a:t>admin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16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PW </a:t>
            </a:r>
            <a:r>
              <a:t>:</a:t>
            </a:r>
            <a:r>
              <a:t> </a:t>
            </a:r>
            <a:r>
              <a:t>admin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16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  <a:p>
            <a:pPr>
              <a:lnSpc>
                <a:spcPct val="90000"/>
              </a:lnSpc>
              <a:spcBef>
                <a:spcPts val="1000"/>
              </a:spcBef>
              <a:defRPr sz="16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Now, all you need to do is using and testing Metatron’s basic functions.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16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This version does not support distributed system for large data.</a:t>
            </a:r>
            <a:endParaRPr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defRPr sz="16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148" name="직사각형 6"/>
          <p:cNvSpPr txBox="1"/>
          <p:nvPr/>
        </p:nvSpPr>
        <p:spPr>
          <a:xfrm>
            <a:off x="0" y="388891"/>
            <a:ext cx="12192000" cy="967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ct val="90000"/>
              </a:lnSpc>
              <a:defRPr sz="6000">
                <a:latin typeface="Moebius Korea Bold"/>
                <a:ea typeface="Moebius Korea Bold"/>
                <a:cs typeface="Moebius Korea Bold"/>
                <a:sym typeface="Moebius Korea Bold"/>
              </a:defRPr>
            </a:lvl1pPr>
          </a:lstStyle>
          <a:p>
            <a:pPr/>
            <a:r>
              <a:t>Login to metatron</a:t>
            </a:r>
          </a:p>
        </p:txBody>
      </p:sp>
      <p:pic>
        <p:nvPicPr>
          <p:cNvPr id="149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27753" y="2823544"/>
            <a:ext cx="5967774" cy="4035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metatron_logo_250-1024x191.png" descr="metatron_logo_250-1024x191.png"/>
          <p:cNvPicPr>
            <a:picLocks noChangeAspect="1"/>
          </p:cNvPicPr>
          <p:nvPr/>
        </p:nvPicPr>
        <p:blipFill>
          <a:blip r:embed="rId4">
            <a:extLst/>
          </a:blip>
          <a:srcRect l="0" t="0" r="77914" b="0"/>
          <a:stretch>
            <a:fillRect/>
          </a:stretch>
        </p:blipFill>
        <p:spPr>
          <a:xfrm>
            <a:off x="130564" y="6531938"/>
            <a:ext cx="246041" cy="2077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슬라이드 번호"/>
          <p:cNvSpPr txBox="1"/>
          <p:nvPr>
            <p:ph type="sldNum" sz="quarter" idx="2"/>
          </p:nvPr>
        </p:nvSpPr>
        <p:spPr>
          <a:xfrm>
            <a:off x="395302" y="6539759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3" name="TextBox 5"/>
          <p:cNvSpPr txBox="1"/>
          <p:nvPr/>
        </p:nvSpPr>
        <p:spPr>
          <a:xfrm>
            <a:off x="76445" y="1729802"/>
            <a:ext cx="4070466" cy="1709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16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rPr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Pre-precess</a:t>
            </a:r>
            <a:r>
              <a:t> data,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16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rPr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add</a:t>
            </a:r>
            <a:r>
              <a:t> data from your local,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16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rPr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query</a:t>
            </a:r>
            <a:r>
              <a:t> to check data,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16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and </a:t>
            </a:r>
            <a:r>
              <a:rPr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make dashboard</a:t>
            </a:r>
            <a:r>
              <a:t> with charts</a:t>
            </a:r>
            <a:endParaRPr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defRPr sz="16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through single version of Metatron.</a:t>
            </a:r>
          </a:p>
        </p:txBody>
      </p:sp>
      <p:sp>
        <p:nvSpPr>
          <p:cNvPr id="154" name="직사각형 6"/>
          <p:cNvSpPr txBox="1"/>
          <p:nvPr/>
        </p:nvSpPr>
        <p:spPr>
          <a:xfrm>
            <a:off x="0" y="388891"/>
            <a:ext cx="12192000" cy="967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ct val="90000"/>
              </a:lnSpc>
              <a:defRPr sz="6000">
                <a:latin typeface="Moebius Korea Bold"/>
                <a:ea typeface="Moebius Korea Bold"/>
                <a:cs typeface="Moebius Korea Bold"/>
                <a:sym typeface="Moebius Korea Bold"/>
              </a:defRPr>
            </a:lvl1pPr>
          </a:lstStyle>
          <a:p>
            <a:pPr/>
            <a:r>
              <a:t>Use metatron</a:t>
            </a:r>
          </a:p>
        </p:txBody>
      </p:sp>
      <p:grpSp>
        <p:nvGrpSpPr>
          <p:cNvPr id="159" name="그룹"/>
          <p:cNvGrpSpPr/>
          <p:nvPr/>
        </p:nvGrpSpPr>
        <p:grpSpPr>
          <a:xfrm>
            <a:off x="5126776" y="2070330"/>
            <a:ext cx="7059068" cy="4777318"/>
            <a:chOff x="0" y="0"/>
            <a:chExt cx="7059066" cy="4777316"/>
          </a:xfrm>
        </p:grpSpPr>
        <p:pic>
          <p:nvPicPr>
            <p:cNvPr id="155" name="이미지" descr="이미지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063" t="12624" r="3063" b="4807"/>
            <a:stretch>
              <a:fillRect/>
            </a:stretch>
          </p:blipFill>
          <p:spPr>
            <a:xfrm>
              <a:off x="3549947" y="2010"/>
              <a:ext cx="3509120" cy="2369803"/>
            </a:xfrm>
            <a:prstGeom prst="rect">
              <a:avLst/>
            </a:prstGeom>
            <a:ln w="3810" cap="flat">
              <a:solidFill>
                <a:srgbClr val="A7A7A7"/>
              </a:solidFill>
              <a:prstDash val="solid"/>
              <a:miter lim="400000"/>
            </a:ln>
            <a:effectLst/>
          </p:spPr>
        </p:pic>
        <p:pic>
          <p:nvPicPr>
            <p:cNvPr id="156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4068" t="12146" r="4068" b="7549"/>
            <a:stretch>
              <a:fillRect/>
            </a:stretch>
          </p:blipFill>
          <p:spPr>
            <a:xfrm>
              <a:off x="0" y="2407032"/>
              <a:ext cx="3509119" cy="2369848"/>
            </a:xfrm>
            <a:prstGeom prst="rect">
              <a:avLst/>
            </a:prstGeom>
            <a:ln w="3810" cap="flat">
              <a:solidFill>
                <a:srgbClr val="A7A7A7"/>
              </a:solidFill>
              <a:prstDash val="solid"/>
              <a:miter lim="400000"/>
            </a:ln>
            <a:effectLst/>
          </p:spPr>
        </p:pic>
        <p:pic>
          <p:nvPicPr>
            <p:cNvPr id="157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3151" t="12645" r="3151" b="4805"/>
            <a:stretch>
              <a:fillRect/>
            </a:stretch>
          </p:blipFill>
          <p:spPr>
            <a:xfrm>
              <a:off x="0" y="-1"/>
              <a:ext cx="3509119" cy="2373746"/>
            </a:xfrm>
            <a:prstGeom prst="rect">
              <a:avLst/>
            </a:prstGeom>
            <a:ln w="3810" cap="flat">
              <a:solidFill>
                <a:srgbClr val="A7A7A7"/>
              </a:solidFill>
              <a:prstDash val="solid"/>
              <a:miter lim="400000"/>
            </a:ln>
            <a:effectLst/>
          </p:spPr>
        </p:pic>
        <p:pic>
          <p:nvPicPr>
            <p:cNvPr id="158" name="이미지" descr="이미지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4088" t="12097" r="4088" b="7606"/>
            <a:stretch>
              <a:fillRect/>
            </a:stretch>
          </p:blipFill>
          <p:spPr>
            <a:xfrm>
              <a:off x="3549947" y="2406666"/>
              <a:ext cx="3509119" cy="2370651"/>
            </a:xfrm>
            <a:prstGeom prst="rect">
              <a:avLst/>
            </a:prstGeom>
            <a:ln w="3810" cap="flat">
              <a:solidFill>
                <a:srgbClr val="A7A7A7"/>
              </a:solidFill>
              <a:prstDash val="solid"/>
              <a:miter lim="400000"/>
            </a:ln>
            <a:effectLst/>
          </p:spPr>
        </p:pic>
      </p:grpSp>
      <p:pic>
        <p:nvPicPr>
          <p:cNvPr id="160" name="metatron_logo_250-1024x191.png" descr="metatron_logo_250-1024x191.png"/>
          <p:cNvPicPr>
            <a:picLocks noChangeAspect="1"/>
          </p:cNvPicPr>
          <p:nvPr/>
        </p:nvPicPr>
        <p:blipFill>
          <a:blip r:embed="rId6">
            <a:extLst/>
          </a:blip>
          <a:srcRect l="0" t="0" r="77914" b="0"/>
          <a:stretch>
            <a:fillRect/>
          </a:stretch>
        </p:blipFill>
        <p:spPr>
          <a:xfrm>
            <a:off x="130564" y="6531938"/>
            <a:ext cx="246041" cy="2077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슬라이드 번호"/>
          <p:cNvSpPr txBox="1"/>
          <p:nvPr>
            <p:ph type="sldNum" sz="quarter" idx="2"/>
          </p:nvPr>
        </p:nvSpPr>
        <p:spPr>
          <a:xfrm>
            <a:off x="395302" y="6539759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3" name="TextBox 5"/>
          <p:cNvSpPr txBox="1"/>
          <p:nvPr/>
        </p:nvSpPr>
        <p:spPr>
          <a:xfrm>
            <a:off x="57800" y="1674719"/>
            <a:ext cx="5273298" cy="3430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16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In the Metatron single version server,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16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rPr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Mysql</a:t>
            </a:r>
            <a:r>
              <a:t>, </a:t>
            </a:r>
            <a:r>
              <a:rPr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druid</a:t>
            </a:r>
            <a:r>
              <a:t> and </a:t>
            </a:r>
            <a:r>
              <a:rPr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metatron-discovery</a:t>
            </a:r>
            <a:r>
              <a:t> are installed.</a:t>
            </a:r>
            <a:endParaRPr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defRPr sz="16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Druid is operated on single mode now.</a:t>
            </a:r>
            <a:endParaRPr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defRPr sz="16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defRPr sz="16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Accounts for the system are two.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16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id: </a:t>
            </a:r>
            <a:r>
              <a:t>root/pw: root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16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id: </a:t>
            </a:r>
            <a:r>
              <a:t>metatron/pw: metatron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16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  <a:p>
            <a:pPr>
              <a:lnSpc>
                <a:spcPct val="90000"/>
              </a:lnSpc>
              <a:spcBef>
                <a:spcPts val="1000"/>
              </a:spcBef>
              <a:defRPr sz="16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Connect Metatron sever through ssh.</a:t>
            </a:r>
            <a:endParaRPr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defRPr sz="16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ssh </a:t>
            </a:r>
            <a:r>
              <a:t>–</a:t>
            </a:r>
            <a:r>
              <a:t>p 2222 metatron@localhost</a:t>
            </a:r>
          </a:p>
        </p:txBody>
      </p:sp>
      <p:sp>
        <p:nvSpPr>
          <p:cNvPr id="164" name="직사각형 6"/>
          <p:cNvSpPr txBox="1"/>
          <p:nvPr/>
        </p:nvSpPr>
        <p:spPr>
          <a:xfrm>
            <a:off x="-1" y="388891"/>
            <a:ext cx="12192001" cy="967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ct val="90000"/>
              </a:lnSpc>
              <a:defRPr sz="6000">
                <a:latin typeface="Moebius Korea Bold"/>
                <a:ea typeface="Moebius Korea Bold"/>
                <a:cs typeface="Moebius Korea Bold"/>
                <a:sym typeface="Moebius Korea Bold"/>
              </a:defRPr>
            </a:lvl1pPr>
          </a:lstStyle>
          <a:p>
            <a:pPr/>
            <a:r>
              <a:t>Configure Metatron</a:t>
            </a:r>
          </a:p>
        </p:txBody>
      </p:sp>
      <p:sp>
        <p:nvSpPr>
          <p:cNvPr id="165" name="Check Druid node information via following urls.…"/>
          <p:cNvSpPr txBox="1"/>
          <p:nvPr/>
        </p:nvSpPr>
        <p:spPr>
          <a:xfrm>
            <a:off x="5636388" y="1674719"/>
            <a:ext cx="4525367" cy="1021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16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Check Druid node information via following urls.</a:t>
            </a:r>
            <a:endParaRPr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defRPr sz="16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c</a:t>
            </a:r>
            <a:r>
              <a:t>oordinator : http://127.0.0.1:18081/</a:t>
            </a:r>
            <a:endParaRPr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defRPr sz="16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oveload : http://127.0.0.1:18090/console.html</a:t>
            </a:r>
          </a:p>
        </p:txBody>
      </p:sp>
      <p:sp>
        <p:nvSpPr>
          <p:cNvPr id="166" name="Druid start shell file…"/>
          <p:cNvSpPr txBox="1"/>
          <p:nvPr/>
        </p:nvSpPr>
        <p:spPr>
          <a:xfrm>
            <a:off x="5630750" y="3013886"/>
            <a:ext cx="5302200" cy="1709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16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Druid start shell file</a:t>
            </a:r>
            <a:endParaRPr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defRPr sz="16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/home/metatron/server/druid/start-single.sh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16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defRPr sz="16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Metatron start shell file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16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/home/metatron/server/metatron-discovery/bin/metatron.sh</a:t>
            </a:r>
          </a:p>
        </p:txBody>
      </p:sp>
      <p:pic>
        <p:nvPicPr>
          <p:cNvPr id="167" name="metatron_logo_250-1024x191.png" descr="metatron_logo_250-1024x191.png"/>
          <p:cNvPicPr>
            <a:picLocks noChangeAspect="1"/>
          </p:cNvPicPr>
          <p:nvPr/>
        </p:nvPicPr>
        <p:blipFill>
          <a:blip r:embed="rId2">
            <a:extLst/>
          </a:blip>
          <a:srcRect l="0" t="0" r="77914" b="0"/>
          <a:stretch>
            <a:fillRect/>
          </a:stretch>
        </p:blipFill>
        <p:spPr>
          <a:xfrm>
            <a:off x="130564" y="6531938"/>
            <a:ext cx="246041" cy="2077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